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Impact" panose="020B0806030902050204" pitchFamily="34" charset="0"/>
      <p:regular r:id="rId14"/>
    </p:embeddedFont>
    <p:embeddedFont>
      <p:font typeface="Inter Semi-Bold" panose="02000503000000020004" pitchFamily="2" charset="0"/>
      <p:regular r:id="rId15"/>
      <p:bold r:id="rId16"/>
    </p:embeddedFont>
    <p:embeddedFont>
      <p:font typeface="Open Sauce" pitchFamily="2" charset="77"/>
      <p:regular r:id="rId17"/>
    </p:embeddedFont>
    <p:embeddedFont>
      <p:font typeface="Open Sauce Semi-Bold" pitchFamily="2" charset="77"/>
      <p:regular r:id="rId18"/>
      <p:bold r:id="rId19"/>
    </p:embeddedFont>
    <p:embeddedFont>
      <p:font typeface="Sedgwick Ave" pitchFamily="2" charset="77"/>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4629" autoAdjust="0"/>
  </p:normalViewPr>
  <p:slideViewPr>
    <p:cSldViewPr>
      <p:cViewPr varScale="1">
        <p:scale>
          <a:sx n="69" d="100"/>
          <a:sy n="69" d="100"/>
        </p:scale>
        <p:origin x="824"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heme" Target="theme/theme1.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viewProps" Target="viewProps.xml"/></Relationships>
</file>

<file path=ppt/media/image1.jpeg>
</file>

<file path=ppt/media/image10.png>
</file>

<file path=ppt/media/image11.svg>
</file>

<file path=ppt/media/image12.jpeg>
</file>

<file path=ppt/media/image13.jpeg>
</file>

<file path=ppt/media/image14.jpeg>
</file>

<file path=ppt/media/image15.png>
</file>

<file path=ppt/media/image16.svg>
</file>

<file path=ppt/media/image17.png>
</file>

<file path=ppt/media/image18.svg>
</file>

<file path=ppt/media/image19.jpeg>
</file>

<file path=ppt/media/image2.png>
</file>

<file path=ppt/media/image20.jpeg>
</file>

<file path=ppt/media/image21.jpeg>
</file>

<file path=ppt/media/image22.png>
</file>

<file path=ppt/media/image23.svg>
</file>

<file path=ppt/media/image3.sv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10/12/25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sv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13.jpeg"/><Relationship Id="rId10" Type="http://schemas.openxmlformats.org/officeDocument/2006/relationships/image" Target="../media/image18.svg"/><Relationship Id="rId4" Type="http://schemas.openxmlformats.org/officeDocument/2006/relationships/image" Target="../media/image12.jpeg"/><Relationship Id="rId9" Type="http://schemas.openxmlformats.org/officeDocument/2006/relationships/image" Target="../media/image17.png"/></Relationships>
</file>

<file path=ppt/slides/_rels/slide5.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sv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21.jpeg"/><Relationship Id="rId5" Type="http://schemas.openxmlformats.org/officeDocument/2006/relationships/image" Target="../media/image20.jpeg"/><Relationship Id="rId10" Type="http://schemas.openxmlformats.org/officeDocument/2006/relationships/image" Target="../media/image18.svg"/><Relationship Id="rId4" Type="http://schemas.openxmlformats.org/officeDocument/2006/relationships/image" Target="../media/image19.jpeg"/><Relationship Id="rId9"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23.svg"/><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396D"/>
        </a:solidFill>
        <a:effectLst/>
      </p:bgPr>
    </p:bg>
    <p:spTree>
      <p:nvGrpSpPr>
        <p:cNvPr id="1" name=""/>
        <p:cNvGrpSpPr/>
        <p:nvPr/>
      </p:nvGrpSpPr>
      <p:grpSpPr>
        <a:xfrm>
          <a:off x="0" y="0"/>
          <a:ext cx="0" cy="0"/>
          <a:chOff x="0" y="0"/>
          <a:chExt cx="0" cy="0"/>
        </a:xfrm>
      </p:grpSpPr>
      <p:grpSp>
        <p:nvGrpSpPr>
          <p:cNvPr id="2" name="Group 2"/>
          <p:cNvGrpSpPr/>
          <p:nvPr/>
        </p:nvGrpSpPr>
        <p:grpSpPr>
          <a:xfrm>
            <a:off x="11460473" y="-384117"/>
            <a:ext cx="5798827" cy="9642417"/>
            <a:chOff x="0" y="0"/>
            <a:chExt cx="898390" cy="1493863"/>
          </a:xfrm>
        </p:grpSpPr>
        <p:sp>
          <p:nvSpPr>
            <p:cNvPr id="3" name="Freeform 3"/>
            <p:cNvSpPr/>
            <p:nvPr/>
          </p:nvSpPr>
          <p:spPr>
            <a:xfrm>
              <a:off x="0" y="0"/>
              <a:ext cx="898390" cy="1493863"/>
            </a:xfrm>
            <a:custGeom>
              <a:avLst/>
              <a:gdLst/>
              <a:ahLst/>
              <a:cxnLst/>
              <a:rect l="l" t="t" r="r" b="b"/>
              <a:pathLst>
                <a:path w="898390" h="1493863">
                  <a:moveTo>
                    <a:pt x="0" y="0"/>
                  </a:moveTo>
                  <a:lnTo>
                    <a:pt x="898390" y="0"/>
                  </a:lnTo>
                  <a:lnTo>
                    <a:pt x="898390" y="1493863"/>
                  </a:lnTo>
                  <a:lnTo>
                    <a:pt x="0" y="1493863"/>
                  </a:lnTo>
                  <a:close/>
                </a:path>
              </a:pathLst>
            </a:custGeom>
            <a:blipFill>
              <a:blip r:embed="rId2"/>
              <a:stretch>
                <a:fillRect l="-114335" r="-81495"/>
              </a:stretch>
            </a:blipFill>
          </p:spPr>
        </p:sp>
      </p:grpSp>
      <p:sp>
        <p:nvSpPr>
          <p:cNvPr id="4" name="TextBox 4"/>
          <p:cNvSpPr txBox="1"/>
          <p:nvPr/>
        </p:nvSpPr>
        <p:spPr>
          <a:xfrm>
            <a:off x="845366" y="3521327"/>
            <a:ext cx="9756110" cy="4596765"/>
          </a:xfrm>
          <a:prstGeom prst="rect">
            <a:avLst/>
          </a:prstGeom>
        </p:spPr>
        <p:txBody>
          <a:bodyPr lIns="0" tIns="0" rIns="0" bIns="0" rtlCol="0" anchor="t">
            <a:spAutoFit/>
          </a:bodyPr>
          <a:lstStyle/>
          <a:p>
            <a:pPr algn="just">
              <a:lnSpc>
                <a:spcPts val="3359"/>
              </a:lnSpc>
            </a:pPr>
            <a:r>
              <a:rPr lang="en-US" sz="2400" b="1" dirty="0">
                <a:solidFill>
                  <a:srgbClr val="FFFFFF"/>
                </a:solidFill>
                <a:latin typeface="Inter Semi-Bold"/>
                <a:ea typeface="Inter Semi-Bold"/>
                <a:cs typeface="Inter Semi-Bold"/>
                <a:sym typeface="Inter Semi-Bold"/>
              </a:rPr>
              <a:t>Hello everyone! Today, our group will be discussing one of the most important issues in modern technology: the ethical challenges in Artificial Intelligence.</a:t>
            </a:r>
          </a:p>
          <a:p>
            <a:pPr algn="just">
              <a:lnSpc>
                <a:spcPts val="3359"/>
              </a:lnSpc>
            </a:pPr>
            <a:r>
              <a:rPr lang="en-US" sz="2400" b="1" dirty="0">
                <a:solidFill>
                  <a:srgbClr val="FFFFFF"/>
                </a:solidFill>
                <a:latin typeface="Inter Semi-Bold"/>
                <a:ea typeface="Inter Semi-Bold"/>
                <a:cs typeface="Inter Semi-Bold"/>
                <a:sym typeface="Inter Semi-Bold"/>
              </a:rPr>
              <a:t>AI is changing the world, it powers everything from healthcare and finance to education and entertainment. But as AI becomes more powerful, it also raises ethic questions about fairness, privacy, accountability, and human values.</a:t>
            </a:r>
          </a:p>
          <a:p>
            <a:pPr algn="just">
              <a:lnSpc>
                <a:spcPts val="3359"/>
              </a:lnSpc>
            </a:pPr>
            <a:r>
              <a:rPr lang="en-US" sz="2400" b="1" dirty="0">
                <a:solidFill>
                  <a:srgbClr val="FFFFFF"/>
                </a:solidFill>
                <a:latin typeface="Inter Semi-Bold"/>
                <a:ea typeface="Inter Semi-Bold"/>
                <a:cs typeface="Inter Semi-Bold"/>
                <a:sym typeface="Inter Semi-Bold"/>
              </a:rPr>
              <a:t>In this presentation, we’ll explore the major ethical concerns surrounding AI, explain real-world examples, and discuss why it’s so important to develop AI responsibly.</a:t>
            </a:r>
          </a:p>
          <a:p>
            <a:pPr algn="just">
              <a:lnSpc>
                <a:spcPts val="3359"/>
              </a:lnSpc>
            </a:pPr>
            <a:endParaRPr lang="en-US" sz="2400" b="1" dirty="0">
              <a:solidFill>
                <a:srgbClr val="FFFFFF"/>
              </a:solidFill>
              <a:latin typeface="Inter Semi-Bold"/>
              <a:ea typeface="Inter Semi-Bold"/>
              <a:cs typeface="Inter Semi-Bold"/>
              <a:sym typeface="Inter Semi-Bold"/>
            </a:endParaRPr>
          </a:p>
        </p:txBody>
      </p:sp>
      <p:sp>
        <p:nvSpPr>
          <p:cNvPr id="5" name="TextBox 5"/>
          <p:cNvSpPr txBox="1"/>
          <p:nvPr/>
        </p:nvSpPr>
        <p:spPr>
          <a:xfrm>
            <a:off x="1028700" y="1585005"/>
            <a:ext cx="8496300" cy="1564531"/>
          </a:xfrm>
          <a:prstGeom prst="rect">
            <a:avLst/>
          </a:prstGeom>
        </p:spPr>
        <p:txBody>
          <a:bodyPr wrap="square" lIns="0" tIns="0" rIns="0" bIns="0" rtlCol="0" anchor="t">
            <a:spAutoFit/>
          </a:bodyPr>
          <a:lstStyle/>
          <a:p>
            <a:pPr algn="l">
              <a:lnSpc>
                <a:spcPts val="12167"/>
              </a:lnSpc>
            </a:pPr>
            <a:r>
              <a:rPr lang="en-US" sz="10399" dirty="0">
                <a:solidFill>
                  <a:srgbClr val="91DDD5"/>
                </a:solidFill>
                <a:latin typeface="Impact"/>
                <a:ea typeface="Impact"/>
                <a:cs typeface="Impact"/>
                <a:sym typeface="Impact"/>
              </a:rPr>
              <a:t>INTRODUCTION</a:t>
            </a:r>
          </a:p>
        </p:txBody>
      </p:sp>
      <p:sp>
        <p:nvSpPr>
          <p:cNvPr id="6" name="Freeform 6"/>
          <p:cNvSpPr/>
          <p:nvPr/>
        </p:nvSpPr>
        <p:spPr>
          <a:xfrm>
            <a:off x="8061766" y="2137173"/>
            <a:ext cx="1975096" cy="486367"/>
          </a:xfrm>
          <a:custGeom>
            <a:avLst/>
            <a:gdLst/>
            <a:ahLst/>
            <a:cxnLst/>
            <a:rect l="l" t="t" r="r" b="b"/>
            <a:pathLst>
              <a:path w="1975096" h="486367">
                <a:moveTo>
                  <a:pt x="0" y="0"/>
                </a:moveTo>
                <a:lnTo>
                  <a:pt x="1975096" y="0"/>
                </a:lnTo>
                <a:lnTo>
                  <a:pt x="1975096" y="486367"/>
                </a:lnTo>
                <a:lnTo>
                  <a:pt x="0" y="4863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5400000" flipH="1">
            <a:off x="14507622" y="6492991"/>
            <a:ext cx="3483388" cy="4395442"/>
          </a:xfrm>
          <a:custGeom>
            <a:avLst/>
            <a:gdLst/>
            <a:ahLst/>
            <a:cxnLst/>
            <a:rect l="l" t="t" r="r" b="b"/>
            <a:pathLst>
              <a:path w="3483388" h="4395442">
                <a:moveTo>
                  <a:pt x="3483388" y="0"/>
                </a:moveTo>
                <a:lnTo>
                  <a:pt x="0" y="0"/>
                </a:lnTo>
                <a:lnTo>
                  <a:pt x="0" y="4395442"/>
                </a:lnTo>
                <a:lnTo>
                  <a:pt x="3483388" y="4395442"/>
                </a:lnTo>
                <a:lnTo>
                  <a:pt x="3483388"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A2A3A"/>
        </a:solidFill>
        <a:effectLst/>
      </p:bgPr>
    </p:bg>
    <p:spTree>
      <p:nvGrpSpPr>
        <p:cNvPr id="1" name=""/>
        <p:cNvGrpSpPr/>
        <p:nvPr/>
      </p:nvGrpSpPr>
      <p:grpSpPr>
        <a:xfrm>
          <a:off x="0" y="0"/>
          <a:ext cx="0" cy="0"/>
          <a:chOff x="0" y="0"/>
          <a:chExt cx="0" cy="0"/>
        </a:xfrm>
      </p:grpSpPr>
      <p:grpSp>
        <p:nvGrpSpPr>
          <p:cNvPr id="2" name="Group 2"/>
          <p:cNvGrpSpPr/>
          <p:nvPr/>
        </p:nvGrpSpPr>
        <p:grpSpPr>
          <a:xfrm>
            <a:off x="11688600" y="0"/>
            <a:ext cx="6599400" cy="6315798"/>
            <a:chOff x="0" y="0"/>
            <a:chExt cx="1738114" cy="1663420"/>
          </a:xfrm>
        </p:grpSpPr>
        <p:sp>
          <p:nvSpPr>
            <p:cNvPr id="3" name="Freeform 3"/>
            <p:cNvSpPr/>
            <p:nvPr/>
          </p:nvSpPr>
          <p:spPr>
            <a:xfrm>
              <a:off x="0" y="0"/>
              <a:ext cx="1738114" cy="1663420"/>
            </a:xfrm>
            <a:custGeom>
              <a:avLst/>
              <a:gdLst/>
              <a:ahLst/>
              <a:cxnLst/>
              <a:rect l="l" t="t" r="r" b="b"/>
              <a:pathLst>
                <a:path w="1738114" h="1663420">
                  <a:moveTo>
                    <a:pt x="0" y="0"/>
                  </a:moveTo>
                  <a:lnTo>
                    <a:pt x="1738114" y="0"/>
                  </a:lnTo>
                  <a:lnTo>
                    <a:pt x="1738114" y="1663420"/>
                  </a:lnTo>
                  <a:lnTo>
                    <a:pt x="0" y="1663420"/>
                  </a:lnTo>
                  <a:close/>
                </a:path>
              </a:pathLst>
            </a:custGeom>
            <a:solidFill>
              <a:srgbClr val="A7B6CF"/>
            </a:solidFill>
          </p:spPr>
        </p:sp>
        <p:sp>
          <p:nvSpPr>
            <p:cNvPr id="4" name="TextBox 4"/>
            <p:cNvSpPr txBox="1"/>
            <p:nvPr/>
          </p:nvSpPr>
          <p:spPr>
            <a:xfrm>
              <a:off x="0" y="-28575"/>
              <a:ext cx="1738114" cy="1691995"/>
            </a:xfrm>
            <a:prstGeom prst="rect">
              <a:avLst/>
            </a:prstGeom>
          </p:spPr>
          <p:txBody>
            <a:bodyPr lIns="50800" tIns="50800" rIns="50800" bIns="50800" rtlCol="0" anchor="ctr"/>
            <a:lstStyle/>
            <a:p>
              <a:pPr marL="0" lvl="0" indent="0" algn="ctr">
                <a:lnSpc>
                  <a:spcPts val="2100"/>
                </a:lnSpc>
              </a:pPr>
              <a:endParaRPr/>
            </a:p>
          </p:txBody>
        </p:sp>
      </p:grpSp>
      <p:sp>
        <p:nvSpPr>
          <p:cNvPr id="5" name="Freeform 5"/>
          <p:cNvSpPr/>
          <p:nvPr/>
        </p:nvSpPr>
        <p:spPr>
          <a:xfrm>
            <a:off x="12109045" y="0"/>
            <a:ext cx="6998115" cy="6315798"/>
          </a:xfrm>
          <a:custGeom>
            <a:avLst/>
            <a:gdLst/>
            <a:ahLst/>
            <a:cxnLst/>
            <a:rect l="l" t="t" r="r" b="b"/>
            <a:pathLst>
              <a:path w="6998115" h="6315798">
                <a:moveTo>
                  <a:pt x="0" y="0"/>
                </a:moveTo>
                <a:lnTo>
                  <a:pt x="6998114" y="0"/>
                </a:lnTo>
                <a:lnTo>
                  <a:pt x="6998114" y="6315798"/>
                </a:lnTo>
                <a:lnTo>
                  <a:pt x="0" y="63157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1688600" y="6315798"/>
            <a:ext cx="6599400" cy="3971202"/>
            <a:chOff x="0" y="0"/>
            <a:chExt cx="1738114" cy="1045913"/>
          </a:xfrm>
        </p:grpSpPr>
        <p:sp>
          <p:nvSpPr>
            <p:cNvPr id="7" name="Freeform 7"/>
            <p:cNvSpPr/>
            <p:nvPr/>
          </p:nvSpPr>
          <p:spPr>
            <a:xfrm>
              <a:off x="0" y="0"/>
              <a:ext cx="1738114" cy="1045913"/>
            </a:xfrm>
            <a:custGeom>
              <a:avLst/>
              <a:gdLst/>
              <a:ahLst/>
              <a:cxnLst/>
              <a:rect l="l" t="t" r="r" b="b"/>
              <a:pathLst>
                <a:path w="1738114" h="1045913">
                  <a:moveTo>
                    <a:pt x="0" y="0"/>
                  </a:moveTo>
                  <a:lnTo>
                    <a:pt x="1738114" y="0"/>
                  </a:lnTo>
                  <a:lnTo>
                    <a:pt x="1738114" y="1045913"/>
                  </a:lnTo>
                  <a:lnTo>
                    <a:pt x="0" y="1045913"/>
                  </a:lnTo>
                  <a:close/>
                </a:path>
              </a:pathLst>
            </a:custGeom>
            <a:solidFill>
              <a:srgbClr val="2477C6"/>
            </a:solidFill>
          </p:spPr>
        </p:sp>
        <p:sp>
          <p:nvSpPr>
            <p:cNvPr id="8" name="TextBox 8"/>
            <p:cNvSpPr txBox="1"/>
            <p:nvPr/>
          </p:nvSpPr>
          <p:spPr>
            <a:xfrm>
              <a:off x="0" y="-28575"/>
              <a:ext cx="1738114" cy="1074488"/>
            </a:xfrm>
            <a:prstGeom prst="rect">
              <a:avLst/>
            </a:prstGeom>
          </p:spPr>
          <p:txBody>
            <a:bodyPr lIns="50800" tIns="50800" rIns="50800" bIns="50800" rtlCol="0" anchor="ctr"/>
            <a:lstStyle/>
            <a:p>
              <a:pPr marL="0" lvl="0" indent="0" algn="ctr">
                <a:lnSpc>
                  <a:spcPts val="2100"/>
                </a:lnSpc>
              </a:pPr>
              <a:endParaRPr/>
            </a:p>
          </p:txBody>
        </p:sp>
      </p:grpSp>
      <p:grpSp>
        <p:nvGrpSpPr>
          <p:cNvPr id="9" name="Group 9"/>
          <p:cNvGrpSpPr/>
          <p:nvPr/>
        </p:nvGrpSpPr>
        <p:grpSpPr>
          <a:xfrm>
            <a:off x="1035343" y="1605767"/>
            <a:ext cx="9546623" cy="5991814"/>
            <a:chOff x="0" y="0"/>
            <a:chExt cx="12728831" cy="7989085"/>
          </a:xfrm>
        </p:grpSpPr>
        <p:sp>
          <p:nvSpPr>
            <p:cNvPr id="10" name="TextBox 10"/>
            <p:cNvSpPr txBox="1"/>
            <p:nvPr/>
          </p:nvSpPr>
          <p:spPr>
            <a:xfrm>
              <a:off x="43974" y="7382660"/>
              <a:ext cx="12324612" cy="606425"/>
            </a:xfrm>
            <a:prstGeom prst="rect">
              <a:avLst/>
            </a:prstGeom>
          </p:spPr>
          <p:txBody>
            <a:bodyPr lIns="0" tIns="0" rIns="0" bIns="0" rtlCol="0" anchor="t">
              <a:spAutoFit/>
            </a:bodyPr>
            <a:lstStyle/>
            <a:p>
              <a:pPr marL="0" lvl="0" indent="0" algn="l">
                <a:lnSpc>
                  <a:spcPts val="3150"/>
                </a:lnSpc>
                <a:spcBef>
                  <a:spcPct val="0"/>
                </a:spcBef>
              </a:pPr>
              <a:endParaRPr/>
            </a:p>
          </p:txBody>
        </p:sp>
        <p:sp>
          <p:nvSpPr>
            <p:cNvPr id="11" name="TextBox 11"/>
            <p:cNvSpPr txBox="1"/>
            <p:nvPr/>
          </p:nvSpPr>
          <p:spPr>
            <a:xfrm rot="-67637">
              <a:off x="64742" y="123288"/>
              <a:ext cx="12599346" cy="6705600"/>
            </a:xfrm>
            <a:prstGeom prst="rect">
              <a:avLst/>
            </a:prstGeom>
          </p:spPr>
          <p:txBody>
            <a:bodyPr lIns="0" tIns="0" rIns="0" bIns="0" rtlCol="0" anchor="t">
              <a:spAutoFit/>
            </a:bodyPr>
            <a:lstStyle/>
            <a:p>
              <a:pPr marL="0" lvl="0" indent="0" algn="l">
                <a:lnSpc>
                  <a:spcPts val="13200"/>
                </a:lnSpc>
              </a:pPr>
              <a:r>
                <a:rPr lang="en-US" sz="11000">
                  <a:solidFill>
                    <a:srgbClr val="A7B6CF"/>
                  </a:solidFill>
                  <a:latin typeface="Sedgwick Ave"/>
                  <a:ea typeface="Sedgwick Ave"/>
                  <a:cs typeface="Sedgwick Ave"/>
                  <a:sym typeface="Sedgwick Ave"/>
                </a:rPr>
                <a:t>AI: Economic Impact of AI</a:t>
              </a:r>
            </a:p>
            <a:p>
              <a:pPr marL="0" lvl="0" indent="0" algn="l">
                <a:lnSpc>
                  <a:spcPts val="13200"/>
                </a:lnSpc>
              </a:pPr>
              <a:endParaRPr lang="en-US" sz="11000">
                <a:solidFill>
                  <a:srgbClr val="A7B6CF"/>
                </a:solidFill>
                <a:latin typeface="Sedgwick Ave"/>
                <a:ea typeface="Sedgwick Ave"/>
                <a:cs typeface="Sedgwick Ave"/>
                <a:sym typeface="Sedgwick Ave"/>
              </a:endParaRPr>
            </a:p>
          </p:txBody>
        </p:sp>
      </p:grpSp>
      <p:grpSp>
        <p:nvGrpSpPr>
          <p:cNvPr id="12" name="Group 12"/>
          <p:cNvGrpSpPr/>
          <p:nvPr/>
        </p:nvGrpSpPr>
        <p:grpSpPr>
          <a:xfrm>
            <a:off x="1068324" y="8055019"/>
            <a:ext cx="9243459" cy="948091"/>
            <a:chOff x="0" y="0"/>
            <a:chExt cx="12324612" cy="1264122"/>
          </a:xfrm>
        </p:grpSpPr>
        <p:sp>
          <p:nvSpPr>
            <p:cNvPr id="13" name="TextBox 13"/>
            <p:cNvSpPr txBox="1"/>
            <p:nvPr/>
          </p:nvSpPr>
          <p:spPr>
            <a:xfrm>
              <a:off x="0" y="716963"/>
              <a:ext cx="12324612" cy="547158"/>
            </a:xfrm>
            <a:prstGeom prst="rect">
              <a:avLst/>
            </a:prstGeom>
          </p:spPr>
          <p:txBody>
            <a:bodyPr lIns="0" tIns="0" rIns="0" bIns="0" rtlCol="0" anchor="t">
              <a:spAutoFit/>
            </a:bodyPr>
            <a:lstStyle/>
            <a:p>
              <a:pPr marL="0" lvl="0" indent="0" algn="l">
                <a:lnSpc>
                  <a:spcPts val="3499"/>
                </a:lnSpc>
              </a:pPr>
              <a:endParaRPr/>
            </a:p>
          </p:txBody>
        </p:sp>
        <p:sp>
          <p:nvSpPr>
            <p:cNvPr id="14" name="TextBox 14"/>
            <p:cNvSpPr txBox="1"/>
            <p:nvPr/>
          </p:nvSpPr>
          <p:spPr>
            <a:xfrm>
              <a:off x="0" y="-38100"/>
              <a:ext cx="12324612" cy="647700"/>
            </a:xfrm>
            <a:prstGeom prst="rect">
              <a:avLst/>
            </a:prstGeom>
          </p:spPr>
          <p:txBody>
            <a:bodyPr lIns="0" tIns="0" rIns="0" bIns="0" rtlCol="0" anchor="t">
              <a:spAutoFit/>
            </a:bodyPr>
            <a:lstStyle/>
            <a:p>
              <a:pPr marL="0" lvl="0" indent="0" algn="l">
                <a:lnSpc>
                  <a:spcPts val="3900"/>
                </a:lnSpc>
              </a:pPr>
              <a:r>
                <a:rPr lang="en-US" sz="3000" b="1">
                  <a:solidFill>
                    <a:srgbClr val="4A90E2"/>
                  </a:solidFill>
                  <a:latin typeface="Open Sauce Semi-Bold"/>
                  <a:ea typeface="Open Sauce Semi-Bold"/>
                  <a:cs typeface="Open Sauce Semi-Bold"/>
                  <a:sym typeface="Open Sauce Semi-Bold"/>
                </a:rPr>
                <a:t>Maijie Crystal Yang</a:t>
              </a:r>
            </a:p>
          </p:txBody>
        </p:sp>
      </p:grpSp>
      <p:grpSp>
        <p:nvGrpSpPr>
          <p:cNvPr id="15" name="Group 15"/>
          <p:cNvGrpSpPr>
            <a:grpSpLocks noChangeAspect="1"/>
          </p:cNvGrpSpPr>
          <p:nvPr/>
        </p:nvGrpSpPr>
        <p:grpSpPr>
          <a:xfrm>
            <a:off x="11877519" y="525329"/>
            <a:ext cx="7461165" cy="7776070"/>
            <a:chOff x="-29210" y="-59690"/>
            <a:chExt cx="6379210" cy="6648450"/>
          </a:xfrm>
        </p:grpSpPr>
        <p:sp>
          <p:nvSpPr>
            <p:cNvPr id="16" name="Freeform 16"/>
            <p:cNvSpPr/>
            <p:nvPr/>
          </p:nvSpPr>
          <p:spPr>
            <a:xfrm>
              <a:off x="-29210" y="-59690"/>
              <a:ext cx="6379210" cy="6648450"/>
            </a:xfrm>
            <a:custGeom>
              <a:avLst/>
              <a:gdLst/>
              <a:ahLst/>
              <a:cxnLst/>
              <a:rect l="l" t="t" r="r" b="b"/>
              <a:pathLst>
                <a:path w="6379210" h="6648450">
                  <a:moveTo>
                    <a:pt x="2320290" y="62230"/>
                  </a:moveTo>
                  <a:cubicBezTo>
                    <a:pt x="2166620" y="95250"/>
                    <a:pt x="58420" y="3027680"/>
                    <a:pt x="29210" y="3183890"/>
                  </a:cubicBezTo>
                  <a:cubicBezTo>
                    <a:pt x="0" y="3340100"/>
                    <a:pt x="2232660" y="6399530"/>
                    <a:pt x="2320290" y="6523990"/>
                  </a:cubicBezTo>
                  <a:cubicBezTo>
                    <a:pt x="2407920" y="6648450"/>
                    <a:pt x="6031230" y="5805170"/>
                    <a:pt x="6176010" y="5789930"/>
                  </a:cubicBezTo>
                  <a:cubicBezTo>
                    <a:pt x="6320790" y="5774690"/>
                    <a:pt x="6379210" y="1374140"/>
                    <a:pt x="6379210" y="1154430"/>
                  </a:cubicBezTo>
                  <a:cubicBezTo>
                    <a:pt x="6379210" y="934720"/>
                    <a:pt x="2609850" y="0"/>
                    <a:pt x="2320290" y="62230"/>
                  </a:cubicBezTo>
                  <a:close/>
                </a:path>
              </a:pathLst>
            </a:custGeom>
            <a:blipFill>
              <a:blip r:embed="rId4"/>
              <a:stretch>
                <a:fillRect t="-1396" b="-1396"/>
              </a:stretch>
            </a:blip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A2A3A"/>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0540192" cy="10287000"/>
            <a:chOff x="0" y="0"/>
            <a:chExt cx="832805" cy="812800"/>
          </a:xfrm>
        </p:grpSpPr>
        <p:sp>
          <p:nvSpPr>
            <p:cNvPr id="3" name="Freeform 3"/>
            <p:cNvSpPr/>
            <p:nvPr/>
          </p:nvSpPr>
          <p:spPr>
            <a:xfrm>
              <a:off x="0" y="0"/>
              <a:ext cx="832805" cy="812800"/>
            </a:xfrm>
            <a:custGeom>
              <a:avLst/>
              <a:gdLst/>
              <a:ahLst/>
              <a:cxnLst/>
              <a:rect l="l" t="t" r="r" b="b"/>
              <a:pathLst>
                <a:path w="832805" h="812800">
                  <a:moveTo>
                    <a:pt x="0" y="0"/>
                  </a:moveTo>
                  <a:lnTo>
                    <a:pt x="832805" y="0"/>
                  </a:lnTo>
                  <a:lnTo>
                    <a:pt x="832805" y="812800"/>
                  </a:lnTo>
                  <a:lnTo>
                    <a:pt x="0" y="812800"/>
                  </a:lnTo>
                  <a:close/>
                </a:path>
              </a:pathLst>
            </a:custGeom>
            <a:blipFill>
              <a:blip r:embed="rId2"/>
              <a:stretch>
                <a:fillRect l="-243" r="-243"/>
              </a:stretch>
            </a:blipFill>
          </p:spPr>
        </p:sp>
      </p:grpSp>
      <p:grpSp>
        <p:nvGrpSpPr>
          <p:cNvPr id="4" name="Group 4"/>
          <p:cNvGrpSpPr/>
          <p:nvPr/>
        </p:nvGrpSpPr>
        <p:grpSpPr>
          <a:xfrm>
            <a:off x="11592287" y="2423504"/>
            <a:ext cx="5748067" cy="5285338"/>
            <a:chOff x="0" y="0"/>
            <a:chExt cx="7664089" cy="7047118"/>
          </a:xfrm>
        </p:grpSpPr>
        <p:sp>
          <p:nvSpPr>
            <p:cNvPr id="5" name="TextBox 5"/>
            <p:cNvSpPr txBox="1"/>
            <p:nvPr/>
          </p:nvSpPr>
          <p:spPr>
            <a:xfrm>
              <a:off x="0" y="4163159"/>
              <a:ext cx="7664089" cy="2883958"/>
            </a:xfrm>
            <a:prstGeom prst="rect">
              <a:avLst/>
            </a:prstGeom>
          </p:spPr>
          <p:txBody>
            <a:bodyPr lIns="0" tIns="0" rIns="0" bIns="0" rtlCol="0" anchor="t">
              <a:spAutoFit/>
            </a:bodyPr>
            <a:lstStyle/>
            <a:p>
              <a:pPr marL="0" lvl="0" indent="0" algn="l">
                <a:lnSpc>
                  <a:spcPts val="3499"/>
                </a:lnSpc>
              </a:pPr>
              <a:r>
                <a:rPr lang="en-US" sz="2499" u="none" strike="noStrike">
                  <a:solidFill>
                    <a:srgbClr val="A7B6CF"/>
                  </a:solidFill>
                  <a:latin typeface="Open Sauce"/>
                  <a:ea typeface="Open Sauce"/>
                  <a:cs typeface="Open Sauce"/>
                  <a:sym typeface="Open Sauce"/>
                </a:rPr>
                <a:t>AI is changing the way we work. It helps companies save time and money, but it also means that many jobs done by people can now be done by machines.</a:t>
              </a:r>
            </a:p>
          </p:txBody>
        </p:sp>
        <p:sp>
          <p:nvSpPr>
            <p:cNvPr id="6" name="TextBox 6"/>
            <p:cNvSpPr txBox="1"/>
            <p:nvPr/>
          </p:nvSpPr>
          <p:spPr>
            <a:xfrm>
              <a:off x="31992" y="-9525"/>
              <a:ext cx="7632097" cy="3336925"/>
            </a:xfrm>
            <a:prstGeom prst="rect">
              <a:avLst/>
            </a:prstGeom>
          </p:spPr>
          <p:txBody>
            <a:bodyPr lIns="0" tIns="0" rIns="0" bIns="0" rtlCol="0" anchor="t">
              <a:spAutoFit/>
            </a:bodyPr>
            <a:lstStyle/>
            <a:p>
              <a:pPr marL="0" lvl="0" indent="0" algn="l">
                <a:lnSpc>
                  <a:spcPts val="9840"/>
                </a:lnSpc>
              </a:pPr>
              <a:r>
                <a:rPr lang="en-US" sz="8200">
                  <a:solidFill>
                    <a:srgbClr val="A7B6CF"/>
                  </a:solidFill>
                  <a:latin typeface="Sedgwick Ave"/>
                  <a:ea typeface="Sedgwick Ave"/>
                  <a:cs typeface="Sedgwick Ave"/>
                  <a:sym typeface="Sedgwick Ave"/>
                </a:rPr>
                <a:t>AI in the Workplace</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A2A3A"/>
        </a:solidFill>
        <a:effectLst/>
      </p:bgPr>
    </p:bg>
    <p:spTree>
      <p:nvGrpSpPr>
        <p:cNvPr id="1" name=""/>
        <p:cNvGrpSpPr/>
        <p:nvPr/>
      </p:nvGrpSpPr>
      <p:grpSpPr>
        <a:xfrm>
          <a:off x="0" y="0"/>
          <a:ext cx="0" cy="0"/>
          <a:chOff x="0" y="0"/>
          <a:chExt cx="0" cy="0"/>
        </a:xfrm>
      </p:grpSpPr>
      <p:sp>
        <p:nvSpPr>
          <p:cNvPr id="2" name="Freeform 2"/>
          <p:cNvSpPr/>
          <p:nvPr/>
        </p:nvSpPr>
        <p:spPr>
          <a:xfrm rot="8738513">
            <a:off x="8370845" y="1908750"/>
            <a:ext cx="5075851" cy="1478341"/>
          </a:xfrm>
          <a:custGeom>
            <a:avLst/>
            <a:gdLst/>
            <a:ahLst/>
            <a:cxnLst/>
            <a:rect l="l" t="t" r="r" b="b"/>
            <a:pathLst>
              <a:path w="5075851" h="1478341">
                <a:moveTo>
                  <a:pt x="0" y="0"/>
                </a:moveTo>
                <a:lnTo>
                  <a:pt x="5075851" y="0"/>
                </a:lnTo>
                <a:lnTo>
                  <a:pt x="5075851" y="1478341"/>
                </a:lnTo>
                <a:lnTo>
                  <a:pt x="0" y="1478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a:grpSpLocks noChangeAspect="1"/>
          </p:cNvGrpSpPr>
          <p:nvPr/>
        </p:nvGrpSpPr>
        <p:grpSpPr>
          <a:xfrm>
            <a:off x="13223360" y="5052019"/>
            <a:ext cx="5524724" cy="5757899"/>
            <a:chOff x="-29210" y="-59690"/>
            <a:chExt cx="6379210" cy="6648450"/>
          </a:xfrm>
        </p:grpSpPr>
        <p:sp>
          <p:nvSpPr>
            <p:cNvPr id="4" name="Freeform 4"/>
            <p:cNvSpPr/>
            <p:nvPr/>
          </p:nvSpPr>
          <p:spPr>
            <a:xfrm>
              <a:off x="-29210" y="-59690"/>
              <a:ext cx="6379210" cy="6648450"/>
            </a:xfrm>
            <a:custGeom>
              <a:avLst/>
              <a:gdLst/>
              <a:ahLst/>
              <a:cxnLst/>
              <a:rect l="l" t="t" r="r" b="b"/>
              <a:pathLst>
                <a:path w="6379210" h="6648450">
                  <a:moveTo>
                    <a:pt x="2320290" y="62230"/>
                  </a:moveTo>
                  <a:cubicBezTo>
                    <a:pt x="2166620" y="95250"/>
                    <a:pt x="58420" y="3027680"/>
                    <a:pt x="29210" y="3183890"/>
                  </a:cubicBezTo>
                  <a:cubicBezTo>
                    <a:pt x="0" y="3340100"/>
                    <a:pt x="2232660" y="6399530"/>
                    <a:pt x="2320290" y="6523990"/>
                  </a:cubicBezTo>
                  <a:cubicBezTo>
                    <a:pt x="2407920" y="6648450"/>
                    <a:pt x="6031230" y="5805170"/>
                    <a:pt x="6176010" y="5789930"/>
                  </a:cubicBezTo>
                  <a:cubicBezTo>
                    <a:pt x="6320790" y="5774690"/>
                    <a:pt x="6379210" y="1374140"/>
                    <a:pt x="6379210" y="1154430"/>
                  </a:cubicBezTo>
                  <a:cubicBezTo>
                    <a:pt x="6379210" y="934720"/>
                    <a:pt x="2609850" y="0"/>
                    <a:pt x="2320290" y="62230"/>
                  </a:cubicBezTo>
                  <a:close/>
                </a:path>
              </a:pathLst>
            </a:custGeom>
            <a:blipFill>
              <a:blip r:embed="rId4"/>
              <a:stretch>
                <a:fillRect t="-1396" b="-1396"/>
              </a:stretch>
            </a:blipFill>
          </p:spPr>
        </p:sp>
      </p:grpSp>
      <p:grpSp>
        <p:nvGrpSpPr>
          <p:cNvPr id="5" name="Group 5"/>
          <p:cNvGrpSpPr>
            <a:grpSpLocks noChangeAspect="1"/>
          </p:cNvGrpSpPr>
          <p:nvPr/>
        </p:nvGrpSpPr>
        <p:grpSpPr>
          <a:xfrm>
            <a:off x="14288962" y="-570460"/>
            <a:ext cx="4724410" cy="4923808"/>
            <a:chOff x="-29210" y="-59690"/>
            <a:chExt cx="6379210" cy="6648450"/>
          </a:xfrm>
        </p:grpSpPr>
        <p:sp>
          <p:nvSpPr>
            <p:cNvPr id="6" name="Freeform 6"/>
            <p:cNvSpPr/>
            <p:nvPr/>
          </p:nvSpPr>
          <p:spPr>
            <a:xfrm>
              <a:off x="-29210" y="-59690"/>
              <a:ext cx="6379210" cy="6648450"/>
            </a:xfrm>
            <a:custGeom>
              <a:avLst/>
              <a:gdLst/>
              <a:ahLst/>
              <a:cxnLst/>
              <a:rect l="l" t="t" r="r" b="b"/>
              <a:pathLst>
                <a:path w="6379210" h="6648450">
                  <a:moveTo>
                    <a:pt x="2320290" y="62230"/>
                  </a:moveTo>
                  <a:cubicBezTo>
                    <a:pt x="2166620" y="95250"/>
                    <a:pt x="58420" y="3027680"/>
                    <a:pt x="29210" y="3183890"/>
                  </a:cubicBezTo>
                  <a:cubicBezTo>
                    <a:pt x="0" y="3340100"/>
                    <a:pt x="2232660" y="6399530"/>
                    <a:pt x="2320290" y="6523990"/>
                  </a:cubicBezTo>
                  <a:cubicBezTo>
                    <a:pt x="2407920" y="6648450"/>
                    <a:pt x="6031230" y="5805170"/>
                    <a:pt x="6176010" y="5789930"/>
                  </a:cubicBezTo>
                  <a:cubicBezTo>
                    <a:pt x="6320790" y="5774690"/>
                    <a:pt x="6379210" y="1374140"/>
                    <a:pt x="6379210" y="1154430"/>
                  </a:cubicBezTo>
                  <a:cubicBezTo>
                    <a:pt x="6379210" y="934720"/>
                    <a:pt x="2609850" y="0"/>
                    <a:pt x="2320290" y="62230"/>
                  </a:cubicBezTo>
                  <a:close/>
                </a:path>
              </a:pathLst>
            </a:custGeom>
            <a:blipFill>
              <a:blip r:embed="rId5"/>
              <a:stretch>
                <a:fillRect t="-1396" b="-1396"/>
              </a:stretch>
            </a:blipFill>
          </p:spPr>
        </p:sp>
      </p:grpSp>
      <p:grpSp>
        <p:nvGrpSpPr>
          <p:cNvPr id="7" name="Group 7"/>
          <p:cNvGrpSpPr>
            <a:grpSpLocks noChangeAspect="1"/>
          </p:cNvGrpSpPr>
          <p:nvPr/>
        </p:nvGrpSpPr>
        <p:grpSpPr>
          <a:xfrm>
            <a:off x="10004225" y="1636312"/>
            <a:ext cx="4284736" cy="5086905"/>
            <a:chOff x="-36830" y="-1270"/>
            <a:chExt cx="6417310" cy="7618730"/>
          </a:xfrm>
        </p:grpSpPr>
        <p:sp>
          <p:nvSpPr>
            <p:cNvPr id="8" name="Freeform 8"/>
            <p:cNvSpPr/>
            <p:nvPr/>
          </p:nvSpPr>
          <p:spPr>
            <a:xfrm>
              <a:off x="-36830" y="-1270"/>
              <a:ext cx="6417310" cy="7618730"/>
            </a:xfrm>
            <a:custGeom>
              <a:avLst/>
              <a:gdLst/>
              <a:ahLst/>
              <a:cxnLst/>
              <a:rect l="l" t="t" r="r" b="b"/>
              <a:pathLst>
                <a:path w="6417310" h="7618730">
                  <a:moveTo>
                    <a:pt x="80010" y="2303780"/>
                  </a:moveTo>
                  <a:cubicBezTo>
                    <a:pt x="0" y="2415540"/>
                    <a:pt x="52070" y="5335270"/>
                    <a:pt x="73660" y="5438140"/>
                  </a:cubicBezTo>
                  <a:cubicBezTo>
                    <a:pt x="95250" y="5541010"/>
                    <a:pt x="3042920" y="7618730"/>
                    <a:pt x="3211830" y="7606030"/>
                  </a:cubicBezTo>
                  <a:cubicBezTo>
                    <a:pt x="3380740" y="7593330"/>
                    <a:pt x="6206490" y="5601970"/>
                    <a:pt x="6226810" y="5436870"/>
                  </a:cubicBezTo>
                  <a:cubicBezTo>
                    <a:pt x="6247130" y="5271770"/>
                    <a:pt x="6356350" y="2599690"/>
                    <a:pt x="6386830" y="2334260"/>
                  </a:cubicBezTo>
                  <a:cubicBezTo>
                    <a:pt x="6417310" y="2068830"/>
                    <a:pt x="3336290" y="0"/>
                    <a:pt x="3067050" y="1270"/>
                  </a:cubicBezTo>
                  <a:cubicBezTo>
                    <a:pt x="2797810" y="2540"/>
                    <a:pt x="280670" y="2024380"/>
                    <a:pt x="80010" y="2303780"/>
                  </a:cubicBezTo>
                  <a:close/>
                </a:path>
              </a:pathLst>
            </a:custGeom>
            <a:blipFill>
              <a:blip r:embed="rId6"/>
              <a:stretch>
                <a:fillRect l="-299" r="-299"/>
              </a:stretch>
            </a:blipFill>
          </p:spPr>
        </p:sp>
      </p:grpSp>
      <p:sp>
        <p:nvSpPr>
          <p:cNvPr id="9" name="Freeform 9"/>
          <p:cNvSpPr/>
          <p:nvPr/>
        </p:nvSpPr>
        <p:spPr>
          <a:xfrm rot="-575886">
            <a:off x="11735950" y="7559120"/>
            <a:ext cx="2974820" cy="3023959"/>
          </a:xfrm>
          <a:custGeom>
            <a:avLst/>
            <a:gdLst/>
            <a:ahLst/>
            <a:cxnLst/>
            <a:rect l="l" t="t" r="r" b="b"/>
            <a:pathLst>
              <a:path w="2974820" h="3023959">
                <a:moveTo>
                  <a:pt x="0" y="0"/>
                </a:moveTo>
                <a:lnTo>
                  <a:pt x="2974820" y="0"/>
                </a:lnTo>
                <a:lnTo>
                  <a:pt x="2974820" y="3023959"/>
                </a:lnTo>
                <a:lnTo>
                  <a:pt x="0" y="302395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Freeform 10"/>
          <p:cNvSpPr/>
          <p:nvPr/>
        </p:nvSpPr>
        <p:spPr>
          <a:xfrm>
            <a:off x="13554406" y="1028700"/>
            <a:ext cx="601536" cy="1215224"/>
          </a:xfrm>
          <a:custGeom>
            <a:avLst/>
            <a:gdLst/>
            <a:ahLst/>
            <a:cxnLst/>
            <a:rect l="l" t="t" r="r" b="b"/>
            <a:pathLst>
              <a:path w="601536" h="1215224">
                <a:moveTo>
                  <a:pt x="0" y="0"/>
                </a:moveTo>
                <a:lnTo>
                  <a:pt x="601536" y="0"/>
                </a:lnTo>
                <a:lnTo>
                  <a:pt x="601536" y="1215224"/>
                </a:lnTo>
                <a:lnTo>
                  <a:pt x="0" y="121522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1" name="Group 11"/>
          <p:cNvGrpSpPr/>
          <p:nvPr/>
        </p:nvGrpSpPr>
        <p:grpSpPr>
          <a:xfrm>
            <a:off x="1342306" y="587573"/>
            <a:ext cx="7054179" cy="8568093"/>
            <a:chOff x="0" y="0"/>
            <a:chExt cx="9405572" cy="11424124"/>
          </a:xfrm>
        </p:grpSpPr>
        <p:sp>
          <p:nvSpPr>
            <p:cNvPr id="12" name="TextBox 12"/>
            <p:cNvSpPr txBox="1"/>
            <p:nvPr/>
          </p:nvSpPr>
          <p:spPr>
            <a:xfrm rot="-67637">
              <a:off x="62417" y="81143"/>
              <a:ext cx="9280551" cy="6455583"/>
            </a:xfrm>
            <a:prstGeom prst="rect">
              <a:avLst/>
            </a:prstGeom>
          </p:spPr>
          <p:txBody>
            <a:bodyPr lIns="0" tIns="0" rIns="0" bIns="0" rtlCol="0" anchor="t">
              <a:spAutoFit/>
            </a:bodyPr>
            <a:lstStyle/>
            <a:p>
              <a:pPr marL="0" lvl="0" indent="0" algn="l">
                <a:lnSpc>
                  <a:spcPts val="7614"/>
                </a:lnSpc>
              </a:pPr>
              <a:r>
                <a:rPr lang="en-US" sz="6345">
                  <a:solidFill>
                    <a:srgbClr val="A7B6CF"/>
                  </a:solidFill>
                  <a:latin typeface="Sedgwick Ave"/>
                  <a:ea typeface="Sedgwick Ave"/>
                  <a:cs typeface="Sedgwick Ave"/>
                  <a:sym typeface="Sedgwick Ave"/>
                </a:rPr>
                <a:t>Workers in areas like factories, customer support, and delivery are starting to feel this change.</a:t>
              </a:r>
            </a:p>
          </p:txBody>
        </p:sp>
        <p:sp>
          <p:nvSpPr>
            <p:cNvPr id="13" name="TextBox 13"/>
            <p:cNvSpPr txBox="1"/>
            <p:nvPr/>
          </p:nvSpPr>
          <p:spPr>
            <a:xfrm>
              <a:off x="45405" y="6662163"/>
              <a:ext cx="9314762" cy="4761961"/>
            </a:xfrm>
            <a:prstGeom prst="rect">
              <a:avLst/>
            </a:prstGeom>
          </p:spPr>
          <p:txBody>
            <a:bodyPr lIns="0" tIns="0" rIns="0" bIns="0" rtlCol="0" anchor="t">
              <a:spAutoFit/>
            </a:bodyPr>
            <a:lstStyle/>
            <a:p>
              <a:pPr algn="l">
                <a:lnSpc>
                  <a:spcPts val="3172"/>
                </a:lnSpc>
              </a:pPr>
              <a:endParaRPr/>
            </a:p>
            <a:p>
              <a:pPr algn="l">
                <a:lnSpc>
                  <a:spcPts val="3172"/>
                </a:lnSpc>
              </a:pPr>
              <a:r>
                <a:rPr lang="en-US" sz="2265">
                  <a:solidFill>
                    <a:srgbClr val="A7B6CF"/>
                  </a:solidFill>
                  <a:latin typeface="Open Sauce"/>
                  <a:ea typeface="Open Sauce"/>
                  <a:cs typeface="Open Sauce"/>
                  <a:sym typeface="Open Sauce"/>
                </a:rPr>
                <a:t>While AI brings new kinds of jobs, not everyone has the skills to catch up right away, and that’s something society really needs to think about</a:t>
              </a:r>
            </a:p>
            <a:p>
              <a:pPr algn="l">
                <a:lnSpc>
                  <a:spcPts val="3172"/>
                </a:lnSpc>
              </a:pPr>
              <a:endParaRPr lang="en-US" sz="2265">
                <a:solidFill>
                  <a:srgbClr val="A7B6CF"/>
                </a:solidFill>
                <a:latin typeface="Open Sauce"/>
                <a:ea typeface="Open Sauce"/>
                <a:cs typeface="Open Sauce"/>
                <a:sym typeface="Open Sauce"/>
              </a:endParaRPr>
            </a:p>
            <a:p>
              <a:pPr algn="l">
                <a:lnSpc>
                  <a:spcPts val="3172"/>
                </a:lnSpc>
              </a:pPr>
              <a:endParaRPr lang="en-US" sz="2265">
                <a:solidFill>
                  <a:srgbClr val="A7B6CF"/>
                </a:solidFill>
                <a:latin typeface="Open Sauce"/>
                <a:ea typeface="Open Sauce"/>
                <a:cs typeface="Open Sauce"/>
                <a:sym typeface="Open Sauce"/>
              </a:endParaRPr>
            </a:p>
            <a:p>
              <a:pPr marL="0" lvl="0" indent="0" algn="l">
                <a:lnSpc>
                  <a:spcPts val="3172"/>
                </a:lnSpc>
              </a:pPr>
              <a:r>
                <a:rPr lang="en-US" sz="2265">
                  <a:solidFill>
                    <a:srgbClr val="A7B6CF"/>
                  </a:solidFill>
                  <a:latin typeface="Open Sauce"/>
                  <a:ea typeface="Open Sauce"/>
                  <a:cs typeface="Open Sauce"/>
                  <a:sym typeface="Open Sauce"/>
                </a:rPr>
                <a:t>But job loss isn’t the only challenge. As AI grows, it also collects a lot of our personal data, which leads to another big issue: </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2A3A"/>
        </a:solidFill>
        <a:effectLst/>
      </p:bgPr>
    </p:bg>
    <p:spTree>
      <p:nvGrpSpPr>
        <p:cNvPr id="1" name=""/>
        <p:cNvGrpSpPr/>
        <p:nvPr/>
      </p:nvGrpSpPr>
      <p:grpSpPr>
        <a:xfrm>
          <a:off x="0" y="0"/>
          <a:ext cx="0" cy="0"/>
          <a:chOff x="0" y="0"/>
          <a:chExt cx="0" cy="0"/>
        </a:xfrm>
      </p:grpSpPr>
      <p:sp>
        <p:nvSpPr>
          <p:cNvPr id="2" name="Freeform 2"/>
          <p:cNvSpPr/>
          <p:nvPr/>
        </p:nvSpPr>
        <p:spPr>
          <a:xfrm rot="8738513">
            <a:off x="8370845" y="1908750"/>
            <a:ext cx="5075851" cy="1478341"/>
          </a:xfrm>
          <a:custGeom>
            <a:avLst/>
            <a:gdLst/>
            <a:ahLst/>
            <a:cxnLst/>
            <a:rect l="l" t="t" r="r" b="b"/>
            <a:pathLst>
              <a:path w="5075851" h="1478341">
                <a:moveTo>
                  <a:pt x="0" y="0"/>
                </a:moveTo>
                <a:lnTo>
                  <a:pt x="5075851" y="0"/>
                </a:lnTo>
                <a:lnTo>
                  <a:pt x="5075851" y="1478341"/>
                </a:lnTo>
                <a:lnTo>
                  <a:pt x="0" y="1478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a:grpSpLocks noChangeAspect="1"/>
          </p:cNvGrpSpPr>
          <p:nvPr/>
        </p:nvGrpSpPr>
        <p:grpSpPr>
          <a:xfrm>
            <a:off x="13223360" y="5052019"/>
            <a:ext cx="5524724" cy="5757899"/>
            <a:chOff x="-29210" y="-59690"/>
            <a:chExt cx="6379210" cy="6648450"/>
          </a:xfrm>
        </p:grpSpPr>
        <p:sp>
          <p:nvSpPr>
            <p:cNvPr id="4" name="Freeform 4"/>
            <p:cNvSpPr/>
            <p:nvPr/>
          </p:nvSpPr>
          <p:spPr>
            <a:xfrm>
              <a:off x="-29210" y="-59690"/>
              <a:ext cx="6379210" cy="6648450"/>
            </a:xfrm>
            <a:custGeom>
              <a:avLst/>
              <a:gdLst/>
              <a:ahLst/>
              <a:cxnLst/>
              <a:rect l="l" t="t" r="r" b="b"/>
              <a:pathLst>
                <a:path w="6379210" h="6648450">
                  <a:moveTo>
                    <a:pt x="2320290" y="62230"/>
                  </a:moveTo>
                  <a:cubicBezTo>
                    <a:pt x="2166620" y="95250"/>
                    <a:pt x="58420" y="3027680"/>
                    <a:pt x="29210" y="3183890"/>
                  </a:cubicBezTo>
                  <a:cubicBezTo>
                    <a:pt x="0" y="3340100"/>
                    <a:pt x="2232660" y="6399530"/>
                    <a:pt x="2320290" y="6523990"/>
                  </a:cubicBezTo>
                  <a:cubicBezTo>
                    <a:pt x="2407920" y="6648450"/>
                    <a:pt x="6031230" y="5805170"/>
                    <a:pt x="6176010" y="5789930"/>
                  </a:cubicBezTo>
                  <a:cubicBezTo>
                    <a:pt x="6320790" y="5774690"/>
                    <a:pt x="6379210" y="1374140"/>
                    <a:pt x="6379210" y="1154430"/>
                  </a:cubicBezTo>
                  <a:cubicBezTo>
                    <a:pt x="6379210" y="934720"/>
                    <a:pt x="2609850" y="0"/>
                    <a:pt x="2320290" y="62230"/>
                  </a:cubicBezTo>
                  <a:close/>
                </a:path>
              </a:pathLst>
            </a:custGeom>
            <a:blipFill>
              <a:blip r:embed="rId4"/>
              <a:stretch>
                <a:fillRect t="-1396" b="-1396"/>
              </a:stretch>
            </a:blipFill>
          </p:spPr>
        </p:sp>
      </p:grpSp>
      <p:grpSp>
        <p:nvGrpSpPr>
          <p:cNvPr id="5" name="Group 5"/>
          <p:cNvGrpSpPr>
            <a:grpSpLocks noChangeAspect="1"/>
          </p:cNvGrpSpPr>
          <p:nvPr/>
        </p:nvGrpSpPr>
        <p:grpSpPr>
          <a:xfrm>
            <a:off x="14288962" y="-570460"/>
            <a:ext cx="4724410" cy="4923808"/>
            <a:chOff x="-29210" y="-59690"/>
            <a:chExt cx="6379210" cy="6648450"/>
          </a:xfrm>
        </p:grpSpPr>
        <p:sp>
          <p:nvSpPr>
            <p:cNvPr id="6" name="Freeform 6"/>
            <p:cNvSpPr/>
            <p:nvPr/>
          </p:nvSpPr>
          <p:spPr>
            <a:xfrm>
              <a:off x="-29210" y="-59690"/>
              <a:ext cx="6379210" cy="6648450"/>
            </a:xfrm>
            <a:custGeom>
              <a:avLst/>
              <a:gdLst/>
              <a:ahLst/>
              <a:cxnLst/>
              <a:rect l="l" t="t" r="r" b="b"/>
              <a:pathLst>
                <a:path w="6379210" h="6648450">
                  <a:moveTo>
                    <a:pt x="2320290" y="62230"/>
                  </a:moveTo>
                  <a:cubicBezTo>
                    <a:pt x="2166620" y="95250"/>
                    <a:pt x="58420" y="3027680"/>
                    <a:pt x="29210" y="3183890"/>
                  </a:cubicBezTo>
                  <a:cubicBezTo>
                    <a:pt x="0" y="3340100"/>
                    <a:pt x="2232660" y="6399530"/>
                    <a:pt x="2320290" y="6523990"/>
                  </a:cubicBezTo>
                  <a:cubicBezTo>
                    <a:pt x="2407920" y="6648450"/>
                    <a:pt x="6031230" y="5805170"/>
                    <a:pt x="6176010" y="5789930"/>
                  </a:cubicBezTo>
                  <a:cubicBezTo>
                    <a:pt x="6320790" y="5774690"/>
                    <a:pt x="6379210" y="1374140"/>
                    <a:pt x="6379210" y="1154430"/>
                  </a:cubicBezTo>
                  <a:cubicBezTo>
                    <a:pt x="6379210" y="934720"/>
                    <a:pt x="2609850" y="0"/>
                    <a:pt x="2320290" y="62230"/>
                  </a:cubicBezTo>
                  <a:close/>
                </a:path>
              </a:pathLst>
            </a:custGeom>
            <a:blipFill>
              <a:blip r:embed="rId5"/>
              <a:stretch>
                <a:fillRect t="-1396" b="-1396"/>
              </a:stretch>
            </a:blipFill>
          </p:spPr>
        </p:sp>
      </p:grpSp>
      <p:grpSp>
        <p:nvGrpSpPr>
          <p:cNvPr id="7" name="Group 7"/>
          <p:cNvGrpSpPr>
            <a:grpSpLocks noChangeAspect="1"/>
          </p:cNvGrpSpPr>
          <p:nvPr/>
        </p:nvGrpSpPr>
        <p:grpSpPr>
          <a:xfrm>
            <a:off x="10004225" y="1636312"/>
            <a:ext cx="4284736" cy="5086905"/>
            <a:chOff x="-36830" y="-1270"/>
            <a:chExt cx="6417310" cy="7618730"/>
          </a:xfrm>
        </p:grpSpPr>
        <p:sp>
          <p:nvSpPr>
            <p:cNvPr id="8" name="Freeform 8"/>
            <p:cNvSpPr/>
            <p:nvPr/>
          </p:nvSpPr>
          <p:spPr>
            <a:xfrm>
              <a:off x="-36830" y="-1270"/>
              <a:ext cx="6417310" cy="7618730"/>
            </a:xfrm>
            <a:custGeom>
              <a:avLst/>
              <a:gdLst/>
              <a:ahLst/>
              <a:cxnLst/>
              <a:rect l="l" t="t" r="r" b="b"/>
              <a:pathLst>
                <a:path w="6417310" h="7618730">
                  <a:moveTo>
                    <a:pt x="80010" y="2303780"/>
                  </a:moveTo>
                  <a:cubicBezTo>
                    <a:pt x="0" y="2415540"/>
                    <a:pt x="52070" y="5335270"/>
                    <a:pt x="73660" y="5438140"/>
                  </a:cubicBezTo>
                  <a:cubicBezTo>
                    <a:pt x="95250" y="5541010"/>
                    <a:pt x="3042920" y="7618730"/>
                    <a:pt x="3211830" y="7606030"/>
                  </a:cubicBezTo>
                  <a:cubicBezTo>
                    <a:pt x="3380740" y="7593330"/>
                    <a:pt x="6206490" y="5601970"/>
                    <a:pt x="6226810" y="5436870"/>
                  </a:cubicBezTo>
                  <a:cubicBezTo>
                    <a:pt x="6247130" y="5271770"/>
                    <a:pt x="6356350" y="2599690"/>
                    <a:pt x="6386830" y="2334260"/>
                  </a:cubicBezTo>
                  <a:cubicBezTo>
                    <a:pt x="6417310" y="2068830"/>
                    <a:pt x="3336290" y="0"/>
                    <a:pt x="3067050" y="1270"/>
                  </a:cubicBezTo>
                  <a:cubicBezTo>
                    <a:pt x="2797810" y="2540"/>
                    <a:pt x="280670" y="2024380"/>
                    <a:pt x="80010" y="2303780"/>
                  </a:cubicBezTo>
                  <a:close/>
                </a:path>
              </a:pathLst>
            </a:custGeom>
            <a:blipFill>
              <a:blip r:embed="rId6"/>
              <a:stretch>
                <a:fillRect l="-299" r="-299"/>
              </a:stretch>
            </a:blipFill>
          </p:spPr>
        </p:sp>
      </p:grpSp>
      <p:sp>
        <p:nvSpPr>
          <p:cNvPr id="9" name="Freeform 9"/>
          <p:cNvSpPr/>
          <p:nvPr/>
        </p:nvSpPr>
        <p:spPr>
          <a:xfrm rot="-575886">
            <a:off x="11735950" y="7559120"/>
            <a:ext cx="2974820" cy="3023959"/>
          </a:xfrm>
          <a:custGeom>
            <a:avLst/>
            <a:gdLst/>
            <a:ahLst/>
            <a:cxnLst/>
            <a:rect l="l" t="t" r="r" b="b"/>
            <a:pathLst>
              <a:path w="2974820" h="3023959">
                <a:moveTo>
                  <a:pt x="0" y="0"/>
                </a:moveTo>
                <a:lnTo>
                  <a:pt x="2974820" y="0"/>
                </a:lnTo>
                <a:lnTo>
                  <a:pt x="2974820" y="3023959"/>
                </a:lnTo>
                <a:lnTo>
                  <a:pt x="0" y="302395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Freeform 10"/>
          <p:cNvSpPr/>
          <p:nvPr/>
        </p:nvSpPr>
        <p:spPr>
          <a:xfrm>
            <a:off x="13554406" y="1028700"/>
            <a:ext cx="601536" cy="1215224"/>
          </a:xfrm>
          <a:custGeom>
            <a:avLst/>
            <a:gdLst/>
            <a:ahLst/>
            <a:cxnLst/>
            <a:rect l="l" t="t" r="r" b="b"/>
            <a:pathLst>
              <a:path w="601536" h="1215224">
                <a:moveTo>
                  <a:pt x="0" y="0"/>
                </a:moveTo>
                <a:lnTo>
                  <a:pt x="601536" y="0"/>
                </a:lnTo>
                <a:lnTo>
                  <a:pt x="601536" y="1215224"/>
                </a:lnTo>
                <a:lnTo>
                  <a:pt x="0" y="121522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nvGrpSpPr>
          <p:cNvPr id="11" name="Group 11"/>
          <p:cNvGrpSpPr/>
          <p:nvPr/>
        </p:nvGrpSpPr>
        <p:grpSpPr>
          <a:xfrm>
            <a:off x="688684" y="1028700"/>
            <a:ext cx="7707802" cy="2033928"/>
            <a:chOff x="0" y="0"/>
            <a:chExt cx="10277069" cy="2711904"/>
          </a:xfrm>
        </p:grpSpPr>
        <p:sp>
          <p:nvSpPr>
            <p:cNvPr id="12" name="TextBox 12"/>
            <p:cNvSpPr txBox="1"/>
            <p:nvPr/>
          </p:nvSpPr>
          <p:spPr>
            <a:xfrm rot="-67637">
              <a:off x="18873" y="100535"/>
              <a:ext cx="10239324" cy="1930400"/>
            </a:xfrm>
            <a:prstGeom prst="rect">
              <a:avLst/>
            </a:prstGeom>
          </p:spPr>
          <p:txBody>
            <a:bodyPr lIns="0" tIns="0" rIns="0" bIns="0" rtlCol="0" anchor="t">
              <a:spAutoFit/>
            </a:bodyPr>
            <a:lstStyle/>
            <a:p>
              <a:pPr marL="0" lvl="0" indent="0" algn="l">
                <a:lnSpc>
                  <a:spcPts val="11400"/>
                </a:lnSpc>
              </a:pPr>
              <a:r>
                <a:rPr lang="en-US" sz="9500">
                  <a:solidFill>
                    <a:srgbClr val="A7B6CF"/>
                  </a:solidFill>
                  <a:latin typeface="Sedgwick Ave"/>
                  <a:ea typeface="Sedgwick Ave"/>
                  <a:cs typeface="Sedgwick Ave"/>
                  <a:sym typeface="Sedgwick Ave"/>
                </a:rPr>
                <a:t>Privacy in AI</a:t>
              </a:r>
            </a:p>
          </p:txBody>
        </p:sp>
        <p:sp>
          <p:nvSpPr>
            <p:cNvPr id="13" name="TextBox 13"/>
            <p:cNvSpPr txBox="1"/>
            <p:nvPr/>
          </p:nvSpPr>
          <p:spPr>
            <a:xfrm>
              <a:off x="0" y="2164746"/>
              <a:ext cx="10277069" cy="547158"/>
            </a:xfrm>
            <a:prstGeom prst="rect">
              <a:avLst/>
            </a:prstGeom>
          </p:spPr>
          <p:txBody>
            <a:bodyPr lIns="0" tIns="0" rIns="0" bIns="0" rtlCol="0" anchor="t">
              <a:spAutoFit/>
            </a:bodyPr>
            <a:lstStyle/>
            <a:p>
              <a:pPr marL="0" lvl="0" indent="0" algn="l">
                <a:lnSpc>
                  <a:spcPts val="3499"/>
                </a:lnSpc>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A2A3A"/>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8987199" cy="10287000"/>
            <a:chOff x="0" y="0"/>
            <a:chExt cx="2366999" cy="2709333"/>
          </a:xfrm>
        </p:grpSpPr>
        <p:sp>
          <p:nvSpPr>
            <p:cNvPr id="3" name="Freeform 3"/>
            <p:cNvSpPr/>
            <p:nvPr/>
          </p:nvSpPr>
          <p:spPr>
            <a:xfrm>
              <a:off x="0" y="0"/>
              <a:ext cx="2366999" cy="2709333"/>
            </a:xfrm>
            <a:custGeom>
              <a:avLst/>
              <a:gdLst/>
              <a:ahLst/>
              <a:cxnLst/>
              <a:rect l="l" t="t" r="r" b="b"/>
              <a:pathLst>
                <a:path w="2366999" h="2709333">
                  <a:moveTo>
                    <a:pt x="0" y="0"/>
                  </a:moveTo>
                  <a:lnTo>
                    <a:pt x="2366999" y="0"/>
                  </a:lnTo>
                  <a:lnTo>
                    <a:pt x="2366999" y="2709333"/>
                  </a:lnTo>
                  <a:lnTo>
                    <a:pt x="0" y="2709333"/>
                  </a:lnTo>
                  <a:close/>
                </a:path>
              </a:pathLst>
            </a:custGeom>
            <a:solidFill>
              <a:srgbClr val="2477C6"/>
            </a:solidFill>
          </p:spPr>
        </p:sp>
        <p:sp>
          <p:nvSpPr>
            <p:cNvPr id="4" name="TextBox 4"/>
            <p:cNvSpPr txBox="1"/>
            <p:nvPr/>
          </p:nvSpPr>
          <p:spPr>
            <a:xfrm>
              <a:off x="0" y="-28575"/>
              <a:ext cx="2366999" cy="2737908"/>
            </a:xfrm>
            <a:prstGeom prst="rect">
              <a:avLst/>
            </a:prstGeom>
          </p:spPr>
          <p:txBody>
            <a:bodyPr lIns="50800" tIns="50800" rIns="50800" bIns="50800" rtlCol="0" anchor="ctr"/>
            <a:lstStyle/>
            <a:p>
              <a:pPr marL="0" lvl="0" indent="0" algn="ctr">
                <a:lnSpc>
                  <a:spcPts val="2100"/>
                </a:lnSpc>
              </a:pPr>
              <a:endParaRPr/>
            </a:p>
          </p:txBody>
        </p:sp>
      </p:grpSp>
      <p:sp>
        <p:nvSpPr>
          <p:cNvPr id="5" name="Freeform 5"/>
          <p:cNvSpPr/>
          <p:nvPr/>
        </p:nvSpPr>
        <p:spPr>
          <a:xfrm rot="3116505">
            <a:off x="14569603" y="-1948271"/>
            <a:ext cx="4819049" cy="4898653"/>
          </a:xfrm>
          <a:custGeom>
            <a:avLst/>
            <a:gdLst/>
            <a:ahLst/>
            <a:cxnLst/>
            <a:rect l="l" t="t" r="r" b="b"/>
            <a:pathLst>
              <a:path w="4819049" h="4898653">
                <a:moveTo>
                  <a:pt x="0" y="0"/>
                </a:moveTo>
                <a:lnTo>
                  <a:pt x="4819049" y="0"/>
                </a:lnTo>
                <a:lnTo>
                  <a:pt x="4819049" y="4898652"/>
                </a:lnTo>
                <a:lnTo>
                  <a:pt x="0" y="489865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9878035" y="1791274"/>
            <a:ext cx="674113" cy="783853"/>
          </a:xfrm>
          <a:custGeom>
            <a:avLst/>
            <a:gdLst/>
            <a:ahLst/>
            <a:cxnLst/>
            <a:rect l="l" t="t" r="r" b="b"/>
            <a:pathLst>
              <a:path w="674113" h="783853">
                <a:moveTo>
                  <a:pt x="0" y="0"/>
                </a:moveTo>
                <a:lnTo>
                  <a:pt x="674113" y="0"/>
                </a:lnTo>
                <a:lnTo>
                  <a:pt x="674113" y="783853"/>
                </a:lnTo>
                <a:lnTo>
                  <a:pt x="0" y="7838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9878035" y="3734016"/>
            <a:ext cx="674113" cy="783853"/>
          </a:xfrm>
          <a:custGeom>
            <a:avLst/>
            <a:gdLst/>
            <a:ahLst/>
            <a:cxnLst/>
            <a:rect l="l" t="t" r="r" b="b"/>
            <a:pathLst>
              <a:path w="674113" h="783853">
                <a:moveTo>
                  <a:pt x="0" y="0"/>
                </a:moveTo>
                <a:lnTo>
                  <a:pt x="674113" y="0"/>
                </a:lnTo>
                <a:lnTo>
                  <a:pt x="674113" y="783853"/>
                </a:lnTo>
                <a:lnTo>
                  <a:pt x="0" y="7838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9878035" y="5677344"/>
            <a:ext cx="674113" cy="783853"/>
          </a:xfrm>
          <a:custGeom>
            <a:avLst/>
            <a:gdLst/>
            <a:ahLst/>
            <a:cxnLst/>
            <a:rect l="l" t="t" r="r" b="b"/>
            <a:pathLst>
              <a:path w="674113" h="783853">
                <a:moveTo>
                  <a:pt x="0" y="0"/>
                </a:moveTo>
                <a:lnTo>
                  <a:pt x="674113" y="0"/>
                </a:lnTo>
                <a:lnTo>
                  <a:pt x="674113" y="783853"/>
                </a:lnTo>
                <a:lnTo>
                  <a:pt x="0" y="7838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a:off x="9878035" y="7620597"/>
            <a:ext cx="674113" cy="783853"/>
          </a:xfrm>
          <a:custGeom>
            <a:avLst/>
            <a:gdLst/>
            <a:ahLst/>
            <a:cxnLst/>
            <a:rect l="l" t="t" r="r" b="b"/>
            <a:pathLst>
              <a:path w="674113" h="783853">
                <a:moveTo>
                  <a:pt x="0" y="0"/>
                </a:moveTo>
                <a:lnTo>
                  <a:pt x="674113" y="0"/>
                </a:lnTo>
                <a:lnTo>
                  <a:pt x="674113" y="783853"/>
                </a:lnTo>
                <a:lnTo>
                  <a:pt x="0" y="7838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0" name="Group 10"/>
          <p:cNvGrpSpPr/>
          <p:nvPr/>
        </p:nvGrpSpPr>
        <p:grpSpPr>
          <a:xfrm>
            <a:off x="926151" y="2421428"/>
            <a:ext cx="7268792" cy="1501175"/>
            <a:chOff x="0" y="0"/>
            <a:chExt cx="9691723" cy="2001566"/>
          </a:xfrm>
        </p:grpSpPr>
        <p:sp>
          <p:nvSpPr>
            <p:cNvPr id="11" name="TextBox 11"/>
            <p:cNvSpPr txBox="1"/>
            <p:nvPr/>
          </p:nvSpPr>
          <p:spPr>
            <a:xfrm>
              <a:off x="136731" y="1454408"/>
              <a:ext cx="9508037" cy="547158"/>
            </a:xfrm>
            <a:prstGeom prst="rect">
              <a:avLst/>
            </a:prstGeom>
          </p:spPr>
          <p:txBody>
            <a:bodyPr lIns="0" tIns="0" rIns="0" bIns="0" rtlCol="0" anchor="t">
              <a:spAutoFit/>
            </a:bodyPr>
            <a:lstStyle/>
            <a:p>
              <a:pPr marL="0" lvl="0" indent="0" algn="l">
                <a:lnSpc>
                  <a:spcPts val="3499"/>
                </a:lnSpc>
              </a:pPr>
              <a:endParaRPr/>
            </a:p>
          </p:txBody>
        </p:sp>
        <p:sp>
          <p:nvSpPr>
            <p:cNvPr id="12" name="TextBox 12"/>
            <p:cNvSpPr txBox="1"/>
            <p:nvPr/>
          </p:nvSpPr>
          <p:spPr>
            <a:xfrm rot="-67637">
              <a:off x="7028" y="104646"/>
              <a:ext cx="9677855" cy="790575"/>
            </a:xfrm>
            <a:prstGeom prst="rect">
              <a:avLst/>
            </a:prstGeom>
          </p:spPr>
          <p:txBody>
            <a:bodyPr lIns="0" tIns="0" rIns="0" bIns="0" rtlCol="0" anchor="t">
              <a:spAutoFit/>
            </a:bodyPr>
            <a:lstStyle/>
            <a:p>
              <a:pPr marL="0" lvl="0" indent="0" algn="l">
                <a:lnSpc>
                  <a:spcPts val="4799"/>
                </a:lnSpc>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A2A3A"/>
        </a:solid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A2A3A"/>
        </a:solid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221</Words>
  <Application>Microsoft Macintosh PowerPoint</Application>
  <PresentationFormat>Custom</PresentationFormat>
  <Paragraphs>15</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Inter Semi-Bold</vt:lpstr>
      <vt:lpstr>Impact</vt:lpstr>
      <vt:lpstr>Sedgwick Ave</vt:lpstr>
      <vt:lpstr>Open Sauce</vt:lpstr>
      <vt:lpstr>Calibri</vt:lpstr>
      <vt:lpstr>Open Sauce Semi-Bold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 AI: Reshaping Work</dc:title>
  <dc:description>Presentation - AI: Reshaping Work</dc:description>
  <cp:lastModifiedBy>Microsoft Office User</cp:lastModifiedBy>
  <cp:revision>2</cp:revision>
  <dcterms:created xsi:type="dcterms:W3CDTF">2006-08-16T00:00:00Z</dcterms:created>
  <dcterms:modified xsi:type="dcterms:W3CDTF">2025-10-12T23:22:32Z</dcterms:modified>
  <dc:identifier>DAG1hqzRxpE</dc:identifier>
</cp:coreProperties>
</file>

<file path=docProps/thumbnail.jpeg>
</file>